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0693400" cy="15113000"/>
  <p:notesSz cx="6858000" cy="9686925"/>
  <p:embeddedFontLst>
    <p:embeddedFont>
      <p:font typeface="GyeonggiTitle Light" panose="02020403020101020101" pitchFamily="18" charset="-127"/>
      <p:regular r:id="rId4"/>
    </p:embeddedFont>
    <p:embeddedFont>
      <p:font typeface="경기천년제목 Bold" panose="02020803020101020101" pitchFamily="18" charset="-127"/>
      <p:bold r:id="rId5"/>
    </p:embeddedFont>
    <p:embeddedFont>
      <p:font typeface="경기천년제목 Medium" panose="02020603020101020101" pitchFamily="18" charset="-127"/>
      <p:regular r:id="rId6"/>
    </p:embeddedFont>
    <p:embeddedFont>
      <p:font typeface="SJ세종고딕B" panose="02020803020101020101" pitchFamily="18" charset="-127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명시 광" initials="명광" lastIdx="1" clrIdx="0">
    <p:extLst>
      <p:ext uri="{19B8F6BF-5375-455C-9EA6-DF929625EA0E}">
        <p15:presenceInfo xmlns:p15="http://schemas.microsoft.com/office/powerpoint/2012/main" userId="59f83e70311489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2" autoAdjust="0"/>
  </p:normalViewPr>
  <p:slideViewPr>
    <p:cSldViewPr>
      <p:cViewPr>
        <p:scale>
          <a:sx n="75" d="100"/>
          <a:sy n="75" d="100"/>
        </p:scale>
        <p:origin x="54" y="-2826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18" Type="http://schemas.openxmlformats.org/officeDocument/2006/relationships/image" Target="../media/image4.png"/><Relationship Id="rId3" Type="http://schemas.openxmlformats.org/officeDocument/2006/relationships/image" Target="../media/image7.png"/><Relationship Id="rId21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717"/>
          <a:stretch/>
        </p:blipFill>
        <p:spPr>
          <a:xfrm>
            <a:off x="6685" y="4659531"/>
            <a:ext cx="10692729" cy="10453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29431"/>
            <a:ext cx="9779000" cy="886596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33165" y="10173831"/>
            <a:ext cx="854075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0350"/>
              </a:lnSpc>
            </a:pPr>
            <a:r>
              <a:rPr lang="ko-KR" sz="1800" b="0" i="0" u="none" strike="noStrike" spc="-15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지원대상</a:t>
            </a:r>
            <a:r>
              <a:rPr lang="en-US" sz="1800" b="0" i="0" u="none" strike="noStrike" spc="-15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18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광명시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거주 중인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24~47</a:t>
            </a:r>
            <a:r>
              <a:rPr lang="ko-KR" altLang="en-US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개월</a:t>
            </a: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2020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년 </a:t>
            </a: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11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 </a:t>
            </a: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28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일생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~ 2022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년 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11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 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27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일생 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영유아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를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둔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18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70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</a:t>
            </a:r>
            <a:endParaRPr lang="en-US" altLang="ko-KR" sz="1800" b="0" i="0" u="none" strike="noStrike" spc="-15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lvl="0" algn="l">
              <a:lnSpc>
                <a:spcPct val="120350"/>
              </a:lnSpc>
            </a:pP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                </a:t>
            </a:r>
            <a:r>
              <a:rPr lang="en-US" altLang="ko-KR" sz="18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(A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35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 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 B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35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endParaRPr lang="ko-KR" sz="1800" b="0" i="0" u="none" strike="noStrike" spc="-150" dirty="0">
              <a:solidFill>
                <a:srgbClr val="FC523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0404" y="9448800"/>
            <a:ext cx="87757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3630"/>
              </a:lnSpc>
            </a:pPr>
            <a:r>
              <a:rPr lang="ko-KR" sz="1800" b="0" i="0" u="none" strike="noStrike" spc="-15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지원내용</a:t>
            </a:r>
            <a:r>
              <a:rPr lang="en-US" sz="1800" b="0" i="0" u="none" strike="noStrike" spc="-15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교재교구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(A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세트와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B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중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1" i="0" u="none" strike="noStrike" spc="-15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택</a:t>
            </a:r>
            <a:r>
              <a:rPr lang="en-US" sz="1800" b="1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1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와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함께</a:t>
            </a: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재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교구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사용법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영상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및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양육자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놀이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지원 영상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       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08" y="9498368"/>
            <a:ext cx="190500" cy="190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0081934"/>
            <a:ext cx="190500" cy="190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10" y="13136651"/>
            <a:ext cx="190500" cy="1905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55" y="14324025"/>
            <a:ext cx="558800" cy="279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850" y="14338020"/>
            <a:ext cx="2755900" cy="30480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3581400" y="5389337"/>
            <a:ext cx="34671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1220"/>
              </a:lnSpc>
            </a:pPr>
            <a:r>
              <a:rPr lang="en-US" sz="2300" b="1" i="0" u="none" strike="noStrike" spc="-100" dirty="0">
                <a:solidFill>
                  <a:srgbClr val="000000"/>
                </a:solidFill>
                <a:ea typeface="GyeonggiTitle Light"/>
              </a:rPr>
              <a:t>★ A</a:t>
            </a:r>
            <a:r>
              <a:rPr lang="ko-KR" sz="2300" b="1" i="0" u="none" strike="noStrike" spc="-100" dirty="0">
                <a:solidFill>
                  <a:srgbClr val="000000"/>
                </a:solidFill>
                <a:ea typeface="GyeonggiTitle Light"/>
              </a:rPr>
              <a:t>세트</a:t>
            </a:r>
            <a:r>
              <a:rPr lang="en-US" sz="2300" b="1" i="0" u="none" strike="noStrike" spc="-100" dirty="0">
                <a:solidFill>
                  <a:srgbClr val="000000"/>
                </a:solidFill>
                <a:latin typeface="GyeonggiTitle Light"/>
              </a:rPr>
              <a:t>, B</a:t>
            </a:r>
            <a:r>
              <a:rPr lang="ko-KR" sz="2300" b="1" i="0" u="none" strike="noStrike" spc="-100" dirty="0">
                <a:solidFill>
                  <a:srgbClr val="000000"/>
                </a:solidFill>
                <a:ea typeface="GyeonggiTitle Light"/>
              </a:rPr>
              <a:t>세트</a:t>
            </a:r>
            <a:r>
              <a:rPr lang="en-US" sz="2300" b="1" i="0" u="none" strike="noStrike" spc="-100" dirty="0">
                <a:solidFill>
                  <a:srgbClr val="000000"/>
                </a:solidFill>
                <a:latin typeface="GyeonggiTitle Light"/>
              </a:rPr>
              <a:t> </a:t>
            </a:r>
            <a:r>
              <a:rPr lang="ko-KR" sz="2300" b="1" i="0" u="none" strike="noStrike" spc="-100" dirty="0">
                <a:solidFill>
                  <a:srgbClr val="000000"/>
                </a:solidFill>
                <a:ea typeface="GyeonggiTitle Light"/>
              </a:rPr>
              <a:t>중</a:t>
            </a:r>
            <a:r>
              <a:rPr lang="en-US" sz="2300" b="1" i="0" u="none" strike="noStrike" spc="-100" dirty="0">
                <a:solidFill>
                  <a:srgbClr val="000000"/>
                </a:solidFill>
                <a:latin typeface="GyeonggiTitle Light"/>
              </a:rPr>
              <a:t> </a:t>
            </a:r>
            <a:r>
              <a:rPr lang="ko-KR" sz="2300" b="1" i="0" u="none" strike="noStrike" spc="-100" dirty="0" err="1">
                <a:solidFill>
                  <a:srgbClr val="000000"/>
                </a:solidFill>
                <a:ea typeface="GyeonggiTitle Light"/>
              </a:rPr>
              <a:t>택</a:t>
            </a:r>
            <a:r>
              <a:rPr lang="en-US" sz="2300" b="1" i="0" u="none" strike="noStrike" spc="-100" dirty="0">
                <a:solidFill>
                  <a:srgbClr val="000000"/>
                </a:solidFill>
                <a:latin typeface="GyeonggiTitle Light"/>
              </a:rPr>
              <a:t> 1 ★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4625" y="13042900"/>
            <a:ext cx="82550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20350"/>
              </a:lnSpc>
            </a:pPr>
            <a:r>
              <a:rPr lang="ko-KR" sz="1800" b="0" i="0" u="none" strike="noStrike" spc="-20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신청</a:t>
            </a:r>
            <a:r>
              <a:rPr lang="en-US" sz="1800" b="0" i="0" u="none" strike="noStrike" spc="-20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20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기간</a:t>
            </a:r>
            <a:r>
              <a:rPr lang="en-US" altLang="ko-KR" sz="1800" b="0" i="0" u="none" strike="noStrike" spc="-200" dirty="0">
                <a:solidFill>
                  <a:srgbClr val="00B05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</a:t>
            </a:r>
            <a:r>
              <a:rPr lang="en-US" altLang="ko-KR" sz="18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2024. 11. 18.(</a:t>
            </a:r>
            <a:r>
              <a:rPr lang="ko-KR" alt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</a:t>
            </a:r>
            <a:r>
              <a:rPr lang="en-US" alt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~ 11. </a:t>
            </a:r>
            <a:r>
              <a:rPr lang="en-US" altLang="ko-KR" sz="1800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</a:t>
            </a:r>
            <a:r>
              <a:rPr lang="en-US" alt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.(</a:t>
            </a:r>
            <a:r>
              <a:rPr lang="ko-KR" altLang="en-US" sz="1800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</a:t>
            </a:r>
            <a:r>
              <a:rPr lang="en-US" alt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</a:p>
          <a:p>
            <a:pPr lvl="0" algn="l">
              <a:lnSpc>
                <a:spcPct val="120350"/>
              </a:lnSpc>
            </a:pPr>
            <a:endParaRPr lang="ko-KR" sz="1800" b="0" i="0" u="none" strike="noStrike" spc="-200" dirty="0">
              <a:solidFill>
                <a:srgbClr val="00B05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3546485"/>
            <a:ext cx="190500" cy="1905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362075" y="13487400"/>
            <a:ext cx="8255000" cy="622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0350"/>
              </a:lnSpc>
            </a:pP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교재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교구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배부일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2024. 11. 27.(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부터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택배발송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74943" y="12612633"/>
            <a:ext cx="88138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8609"/>
              </a:lnSpc>
            </a:pPr>
            <a:endParaRPr lang="ko-KR" sz="1700" b="0" i="0" u="sng" strike="noStrike" spc="-15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460500" y="10819956"/>
            <a:ext cx="8248650" cy="966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lIns="0" tIns="0" rIns="0" bIns="0" rtlCol="0" anchor="t"/>
          <a:lstStyle/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</a:t>
            </a:r>
            <a:r>
              <a:rPr lang="en-US" sz="1700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         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(1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기초생활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수급가정</a:t>
            </a:r>
          </a:p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             (2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가정보육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en-US" altLang="ko-KR" sz="1700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 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어린이집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유치원 미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이용자</a:t>
            </a:r>
            <a:endParaRPr lang="en-US" altLang="ko-KR" sz="1700" spc="-150" dirty="0">
              <a:solidFill>
                <a:srgbClr val="00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lvl="0" algn="l">
              <a:lnSpc>
                <a:spcPct val="111220"/>
              </a:lnSpc>
            </a:pPr>
            <a:r>
              <a:rPr lang="en-US" altLang="ko-KR" sz="17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         (</a:t>
            </a:r>
            <a:r>
              <a:rPr lang="en-US" altLang="ko-KR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3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altLang="ko-KR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2020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년 </a:t>
            </a:r>
            <a:r>
              <a:rPr lang="en-US" altLang="ko-KR" sz="17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11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 </a:t>
            </a:r>
            <a:r>
              <a:rPr lang="en-US" altLang="ko-KR" sz="1700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28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일생</a:t>
            </a:r>
            <a:r>
              <a:rPr lang="en-US" altLang="ko-KR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~ 2022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년 </a:t>
            </a:r>
            <a:r>
              <a:rPr lang="en-US" altLang="ko-KR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11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 </a:t>
            </a:r>
            <a:r>
              <a:rPr lang="en-US" altLang="ko-KR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27</a:t>
            </a:r>
            <a:r>
              <a:rPr lang="ko-KR" altLang="en-US" sz="17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일생 </a:t>
            </a:r>
            <a:r>
              <a:rPr lang="ko-KR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영유아를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둔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정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</a:t>
            </a:r>
            <a:r>
              <a:rPr lang="en-US" altLang="ko-KR" sz="20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</a:t>
            </a:r>
          </a:p>
          <a:p>
            <a:pPr lvl="0" algn="l">
              <a:lnSpc>
                <a:spcPct val="111220"/>
              </a:lnSpc>
            </a:pPr>
            <a:endParaRPr lang="en-US" altLang="ko-KR" sz="1700" b="0" i="0" u="none" strike="noStrike" spc="-150" dirty="0">
              <a:solidFill>
                <a:srgbClr val="00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3A268DC-615F-F185-4BEF-C5950CB88414}"/>
              </a:ext>
            </a:extLst>
          </p:cNvPr>
          <p:cNvGrpSpPr/>
          <p:nvPr/>
        </p:nvGrpSpPr>
        <p:grpSpPr>
          <a:xfrm>
            <a:off x="-266700" y="4215311"/>
            <a:ext cx="10960100" cy="558800"/>
            <a:chOff x="-266700" y="5371011"/>
            <a:chExt cx="10960100" cy="558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100" y="5459911"/>
              <a:ext cx="457200" cy="4699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0300" y="5472611"/>
              <a:ext cx="406400" cy="393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66700" y="5485311"/>
              <a:ext cx="546100" cy="381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4500" y="5371011"/>
              <a:ext cx="520700" cy="4445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41500" y="5510711"/>
              <a:ext cx="330200" cy="3302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1100" y="5472611"/>
              <a:ext cx="406400" cy="3937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34100" y="5485311"/>
              <a:ext cx="546100" cy="3810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2600" y="5371011"/>
              <a:ext cx="520700" cy="4445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53500" y="5459911"/>
              <a:ext cx="457200" cy="4699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42300" y="5523411"/>
              <a:ext cx="330200" cy="330200"/>
            </a:xfrm>
            <a:prstGeom prst="rect">
              <a:avLst/>
            </a:prstGeom>
          </p:spPr>
        </p:pic>
        <p:pic>
          <p:nvPicPr>
            <p:cNvPr id="47" name="Picture 6">
              <a:extLst>
                <a:ext uri="{FF2B5EF4-FFF2-40B4-BE49-F238E27FC236}">
                  <a16:creationId xmlns:a16="http://schemas.microsoft.com/office/drawing/2014/main" id="{6F044F3F-9F5D-3F15-4AB0-E59B9694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98800" y="5395687"/>
              <a:ext cx="1079500" cy="444500"/>
            </a:xfrm>
            <a:prstGeom prst="rect">
              <a:avLst/>
            </a:prstGeom>
          </p:spPr>
        </p:pic>
        <p:pic>
          <p:nvPicPr>
            <p:cNvPr id="48" name="Picture 20">
              <a:extLst>
                <a:ext uri="{FF2B5EF4-FFF2-40B4-BE49-F238E27FC236}">
                  <a16:creationId xmlns:a16="http://schemas.microsoft.com/office/drawing/2014/main" id="{6FAAEE35-2074-E96F-355E-00095EA0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13900" y="5395687"/>
              <a:ext cx="1079500" cy="444500"/>
            </a:xfrm>
            <a:prstGeom prst="rect">
              <a:avLst/>
            </a:prstGeom>
          </p:spPr>
        </p:pic>
      </p:grpSp>
      <p:sp>
        <p:nvSpPr>
          <p:cNvPr id="49" name="TextBox 42">
            <a:extLst>
              <a:ext uri="{FF2B5EF4-FFF2-40B4-BE49-F238E27FC236}">
                <a16:creationId xmlns:a16="http://schemas.microsoft.com/office/drawing/2014/main" id="{AF3D437A-921C-1057-98F7-B72CCB97A0A4}"/>
              </a:ext>
            </a:extLst>
          </p:cNvPr>
          <p:cNvSpPr txBox="1"/>
          <p:nvPr/>
        </p:nvSpPr>
        <p:spPr>
          <a:xfrm>
            <a:off x="10857829" y="14027150"/>
            <a:ext cx="4521200" cy="527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1220"/>
              </a:lnSpc>
            </a:pPr>
            <a:r>
              <a:rPr lang="ko-KR" altLang="en-US" sz="2800" b="0" i="0" u="none" strike="noStrike" spc="-200" dirty="0" err="1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시군센터</a:t>
            </a:r>
            <a:r>
              <a:rPr lang="ko-KR" altLang="en-US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로고는</a:t>
            </a:r>
            <a:endParaRPr lang="en-US" altLang="ko-KR" sz="2800" b="0" i="0" u="none" strike="noStrike" spc="-200" dirty="0">
              <a:solidFill>
                <a:schemeClr val="tx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lvl="0" algn="l">
              <a:lnSpc>
                <a:spcPct val="111220"/>
              </a:lnSpc>
            </a:pPr>
            <a:r>
              <a:rPr lang="ko-KR" altLang="en-US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자체 센터로고로 변경 가능합니다</a:t>
            </a:r>
            <a:r>
              <a:rPr lang="en-US" altLang="ko-KR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en-US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 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595779E9-88DD-C8C7-2EFE-F6F52631EA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9"/>
          <a:stretch/>
        </p:blipFill>
        <p:spPr>
          <a:xfrm>
            <a:off x="-37765" y="-788769"/>
            <a:ext cx="10692729" cy="5041900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D1340424-3DCB-931C-CC12-C0E1B1F31A54}"/>
              </a:ext>
            </a:extLst>
          </p:cNvPr>
          <p:cNvGrpSpPr/>
          <p:nvPr/>
        </p:nvGrpSpPr>
        <p:grpSpPr>
          <a:xfrm>
            <a:off x="1155700" y="5918200"/>
            <a:ext cx="8318500" cy="3352800"/>
            <a:chOff x="1289050" y="6959600"/>
            <a:chExt cx="8318500" cy="3352800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96A1744-3AF7-F9F8-D624-92810BB12FE3}"/>
                </a:ext>
              </a:extLst>
            </p:cNvPr>
            <p:cNvGrpSpPr/>
            <p:nvPr/>
          </p:nvGrpSpPr>
          <p:grpSpPr>
            <a:xfrm>
              <a:off x="1289050" y="6959600"/>
              <a:ext cx="8318500" cy="3313331"/>
              <a:chOff x="1187114" y="6197056"/>
              <a:chExt cx="8318500" cy="3313331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1CF4DEFE-D51A-C9C3-F868-D67B422DE996}"/>
                  </a:ext>
                </a:extLst>
              </p:cNvPr>
              <p:cNvGrpSpPr/>
              <p:nvPr/>
            </p:nvGrpSpPr>
            <p:grpSpPr>
              <a:xfrm>
                <a:off x="1187114" y="6197056"/>
                <a:ext cx="8318500" cy="2705100"/>
                <a:chOff x="1219200" y="7124700"/>
                <a:chExt cx="8318500" cy="2705100"/>
              </a:xfrm>
            </p:grpSpPr>
            <p:pic>
              <p:nvPicPr>
                <p:cNvPr id="40" name="Picture 17">
                  <a:extLst>
                    <a:ext uri="{FF2B5EF4-FFF2-40B4-BE49-F238E27FC236}">
                      <a16:creationId xmlns:a16="http://schemas.microsoft.com/office/drawing/2014/main" id="{894F10F2-A2CF-35CF-59A8-169DF11F54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3100" y="7124700"/>
                  <a:ext cx="3784600" cy="2641600"/>
                </a:xfrm>
                <a:prstGeom prst="rect">
                  <a:avLst/>
                </a:prstGeom>
              </p:spPr>
            </p:pic>
            <p:pic>
              <p:nvPicPr>
                <p:cNvPr id="44" name="Picture 18">
                  <a:extLst>
                    <a:ext uri="{FF2B5EF4-FFF2-40B4-BE49-F238E27FC236}">
                      <a16:creationId xmlns:a16="http://schemas.microsoft.com/office/drawing/2014/main" id="{58D92D2A-434F-03BE-AB04-CB0EA4E3F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9200" y="7124700"/>
                  <a:ext cx="3784600" cy="2641600"/>
                </a:xfrm>
                <a:prstGeom prst="rect">
                  <a:avLst/>
                </a:prstGeom>
              </p:spPr>
            </p:pic>
            <p:sp>
              <p:nvSpPr>
                <p:cNvPr id="45" name="TextBox 19">
                  <a:extLst>
                    <a:ext uri="{FF2B5EF4-FFF2-40B4-BE49-F238E27FC236}">
                      <a16:creationId xmlns:a16="http://schemas.microsoft.com/office/drawing/2014/main" id="{4E50F0CC-CC7C-8B51-1F0C-9D4D296ADE22}"/>
                    </a:ext>
                  </a:extLst>
                </p:cNvPr>
                <p:cNvSpPr txBox="1"/>
                <p:nvPr/>
              </p:nvSpPr>
              <p:spPr>
                <a:xfrm>
                  <a:off x="7035800" y="7239000"/>
                  <a:ext cx="1231900" cy="355600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lvl="0" algn="ctr">
                    <a:lnSpc>
                      <a:spcPct val="111220"/>
                    </a:lnSpc>
                  </a:pPr>
                  <a:r>
                    <a:rPr lang="en-US" sz="2000" b="1" i="0" u="none" strike="noStrike" spc="-100" dirty="0">
                      <a:solidFill>
                        <a:srgbClr val="EF819E"/>
                      </a:solidFill>
                      <a:latin typeface="GyeonggiTitle Light"/>
                    </a:rPr>
                    <a:t>B</a:t>
                  </a:r>
                  <a:r>
                    <a:rPr lang="ko-KR" sz="2000" b="1" i="0" u="none" strike="noStrike" spc="-100" dirty="0">
                      <a:solidFill>
                        <a:srgbClr val="EF819E"/>
                      </a:solidFill>
                      <a:ea typeface="GyeonggiTitle Light"/>
                    </a:rPr>
                    <a:t>세트</a:t>
                  </a:r>
                </a:p>
              </p:txBody>
            </p:sp>
            <p:pic>
              <p:nvPicPr>
                <p:cNvPr id="46" name="Picture 24">
                  <a:extLst>
                    <a:ext uri="{FF2B5EF4-FFF2-40B4-BE49-F238E27FC236}">
                      <a16:creationId xmlns:a16="http://schemas.microsoft.com/office/drawing/2014/main" id="{8369228E-24C6-87A4-5F57-A6E7320A2F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19200" y="7670800"/>
                  <a:ext cx="3784600" cy="2159000"/>
                </a:xfrm>
                <a:prstGeom prst="rect">
                  <a:avLst/>
                </a:prstGeom>
              </p:spPr>
            </p:pic>
            <p:pic>
              <p:nvPicPr>
                <p:cNvPr id="50" name="Picture 25">
                  <a:extLst>
                    <a:ext uri="{FF2B5EF4-FFF2-40B4-BE49-F238E27FC236}">
                      <a16:creationId xmlns:a16="http://schemas.microsoft.com/office/drawing/2014/main" id="{242E15AD-2F54-C339-8CD3-A544A1953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53100" y="7670800"/>
                  <a:ext cx="3784600" cy="2159000"/>
                </a:xfrm>
                <a:prstGeom prst="rect">
                  <a:avLst/>
                </a:prstGeom>
              </p:spPr>
            </p:pic>
            <p:sp>
              <p:nvSpPr>
                <p:cNvPr id="51" name="TextBox 31">
                  <a:extLst>
                    <a:ext uri="{FF2B5EF4-FFF2-40B4-BE49-F238E27FC236}">
                      <a16:creationId xmlns:a16="http://schemas.microsoft.com/office/drawing/2014/main" id="{0EB4A629-9E91-A400-D575-D1CE6A9D6E15}"/>
                    </a:ext>
                  </a:extLst>
                </p:cNvPr>
                <p:cNvSpPr txBox="1"/>
                <p:nvPr/>
              </p:nvSpPr>
              <p:spPr>
                <a:xfrm>
                  <a:off x="2476500" y="7239000"/>
                  <a:ext cx="1270000" cy="355600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lvl="0" algn="ctr">
                    <a:lnSpc>
                      <a:spcPct val="111220"/>
                    </a:lnSpc>
                  </a:pPr>
                  <a:r>
                    <a:rPr lang="en-US" sz="2000" b="1" i="0" u="none" strike="noStrike" spc="-100" dirty="0">
                      <a:solidFill>
                        <a:srgbClr val="00B050"/>
                      </a:solidFill>
                      <a:latin typeface="GyeonggiTitle Light"/>
                    </a:rPr>
                    <a:t>A</a:t>
                  </a:r>
                  <a:r>
                    <a:rPr lang="ko-KR" sz="2000" b="1" i="0" u="none" strike="noStrike" spc="-100" dirty="0">
                      <a:solidFill>
                        <a:srgbClr val="00B050"/>
                      </a:solidFill>
                      <a:ea typeface="GyeonggiTitle Light"/>
                    </a:rPr>
                    <a:t>세트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AB325FD-4890-3D22-3107-4E08EF9D5B4F}"/>
                  </a:ext>
                </a:extLst>
              </p:cNvPr>
              <p:cNvSpPr txBox="1"/>
              <p:nvPr/>
            </p:nvSpPr>
            <p:spPr>
              <a:xfrm>
                <a:off x="1187114" y="8864056"/>
                <a:ext cx="378460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3600" dirty="0">
                  <a:solidFill>
                    <a:schemeClr val="accent6">
                      <a:lumMod val="7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D0145D-E3B3-3091-CEDC-3F6A5584FE78}"/>
                  </a:ext>
                </a:extLst>
              </p:cNvPr>
              <p:cNvSpPr txBox="1"/>
              <p:nvPr/>
            </p:nvSpPr>
            <p:spPr>
              <a:xfrm>
                <a:off x="5721014" y="8775700"/>
                <a:ext cx="378460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3600" dirty="0">
                  <a:solidFill>
                    <a:schemeClr val="accent6">
                      <a:lumMod val="75000"/>
                    </a:schemeClr>
                  </a:solidFill>
                  <a:latin typeface="SJ세종고딕B" panose="02020803020101020101" pitchFamily="18" charset="-127"/>
                  <a:ea typeface="SJ세종고딕B" panose="02020803020101020101" pitchFamily="18" charset="-127"/>
                </a:endParaRPr>
              </a:p>
            </p:txBody>
          </p:sp>
        </p:grpSp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39AEBAF0-B165-2EAD-7438-7623CC15C16D}"/>
                </a:ext>
              </a:extLst>
            </p:cNvPr>
            <p:cNvSpPr txBox="1"/>
            <p:nvPr/>
          </p:nvSpPr>
          <p:spPr>
            <a:xfrm>
              <a:off x="1511300" y="9779000"/>
              <a:ext cx="3327736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defTabSz="914400" rtl="0" eaLnBrk="1" fontAlgn="auto" latinLnBrk="0" hangingPunct="1">
                <a:lnSpc>
                  <a:spcPct val="10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①</a:t>
              </a:r>
              <a:r>
                <a:rPr kumimoji="0" lang="ko-KR" altLang="en-US" sz="1600" b="0" i="0" u="none" strike="noStrike" kern="1200" cap="none" spc="-1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모양자석으로다양하게</a:t>
              </a:r>
              <a:r>
                <a:rPr kumimoji="0" 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표현해요</a:t>
              </a:r>
              <a:endParaRPr kumimoji="0" lang="en-US" altLang="ko-KR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② </a:t>
              </a: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황제펭귄을</a:t>
              </a:r>
              <a:r>
                <a:rPr kumimoji="0" lang="en-US" altLang="ko-KR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지켜주세요</a:t>
              </a:r>
              <a:r>
                <a:rPr kumimoji="0" lang="en-US" altLang="ko-KR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(</a:t>
              </a:r>
              <a:r>
                <a:rPr kumimoji="0" lang="ko-KR" altLang="en-US" sz="1600" b="0" i="0" u="none" strike="noStrike" kern="1200" cap="none" spc="-1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환경젠가</a:t>
              </a:r>
              <a:r>
                <a:rPr kumimoji="0" lang="en-US" altLang="ko-KR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endParaRPr>
            </a:p>
          </p:txBody>
        </p:sp>
        <p:sp>
          <p:nvSpPr>
            <p:cNvPr id="53" name="TextBox 19">
              <a:extLst>
                <a:ext uri="{FF2B5EF4-FFF2-40B4-BE49-F238E27FC236}">
                  <a16:creationId xmlns:a16="http://schemas.microsoft.com/office/drawing/2014/main" id="{C3E44312-0FF8-2878-C5AB-09AA48398B7B}"/>
                </a:ext>
              </a:extLst>
            </p:cNvPr>
            <p:cNvSpPr txBox="1"/>
            <p:nvPr/>
          </p:nvSpPr>
          <p:spPr>
            <a:xfrm>
              <a:off x="6108364" y="9739531"/>
              <a:ext cx="3327736" cy="533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>
                <a:lnSpc>
                  <a:spcPct val="103749"/>
                </a:lnSpc>
              </a:pP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①</a:t>
              </a:r>
              <a:r>
                <a:rPr lang="ko-KR" altLang="en-US" sz="1600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r>
                <a:rPr lang="ko-KR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표정자석으로</a:t>
              </a:r>
              <a:r>
                <a:rPr lang="en-US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r>
                <a:rPr lang="ko-KR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마음과</a:t>
              </a:r>
              <a:r>
                <a:rPr lang="en-US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r>
                <a:rPr lang="ko-KR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감정을</a:t>
              </a:r>
              <a:r>
                <a:rPr lang="en-US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r>
                <a:rPr lang="ko-KR" altLang="ko-KR" sz="1600" b="0" i="0" u="none" strike="noStrike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표현해요 </a:t>
              </a:r>
              <a:r>
                <a:rPr lang="ko-KR" altLang="en-US" sz="1600" spc="-2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② </a:t>
              </a: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황제펭귄을</a:t>
              </a:r>
              <a:r>
                <a:rPr kumimoji="0" lang="en-US" altLang="ko-KR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지켜주세요</a:t>
              </a:r>
              <a:r>
                <a:rPr kumimoji="0" lang="en-US" altLang="ko-KR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(</a:t>
              </a:r>
              <a:r>
                <a:rPr kumimoji="0" lang="ko-KR" altLang="en-US" sz="1600" b="0" i="0" u="none" strike="noStrike" kern="1200" cap="none" spc="-1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환경젠가</a:t>
              </a:r>
              <a:r>
                <a:rPr kumimoji="0" lang="en-US" altLang="ko-KR" sz="16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경기천년제목 Medium" panose="02020603020101020101" pitchFamily="18" charset="-127"/>
                  <a:ea typeface="경기천년제목 Medium" panose="02020603020101020101" pitchFamily="18" charset="-127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057029F-95CA-8806-85EA-A30401FB4A88}"/>
              </a:ext>
            </a:extLst>
          </p:cNvPr>
          <p:cNvSpPr txBox="1"/>
          <p:nvPr/>
        </p:nvSpPr>
        <p:spPr>
          <a:xfrm>
            <a:off x="1263650" y="3299211"/>
            <a:ext cx="8166100" cy="707886"/>
          </a:xfrm>
          <a:prstGeom prst="rect">
            <a:avLst/>
          </a:prstGeom>
          <a:solidFill>
            <a:srgbClr val="FFE8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SJ세종고딕B" panose="02020803020101020101" pitchFamily="18" charset="-127"/>
                <a:ea typeface="SJ세종고딕B" panose="02020803020101020101" pitchFamily="18" charset="-127"/>
              </a:rPr>
              <a:t>[24~47</a:t>
            </a:r>
            <a:r>
              <a:rPr lang="ko-KR" altLang="en-US" sz="4000" dirty="0">
                <a:latin typeface="SJ세종고딕B" panose="02020803020101020101" pitchFamily="18" charset="-127"/>
                <a:ea typeface="SJ세종고딕B" panose="02020803020101020101" pitchFamily="18" charset="-127"/>
              </a:rPr>
              <a:t>개월 교재교구 신청 안내</a:t>
            </a:r>
            <a:r>
              <a:rPr lang="en-US" altLang="ko-KR" sz="4000" dirty="0">
                <a:latin typeface="SJ세종고딕B" panose="02020803020101020101" pitchFamily="18" charset="-127"/>
                <a:ea typeface="SJ세종고딕B" panose="02020803020101020101" pitchFamily="18" charset="-127"/>
              </a:rPr>
              <a:t>]</a:t>
            </a:r>
            <a:endParaRPr lang="ko-KR" altLang="en-US" sz="4000" dirty="0"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pic>
        <p:nvPicPr>
          <p:cNvPr id="61" name="Picture 40">
            <a:extLst>
              <a:ext uri="{FF2B5EF4-FFF2-40B4-BE49-F238E27FC236}">
                <a16:creationId xmlns:a16="http://schemas.microsoft.com/office/drawing/2014/main" id="{66BA4976-B164-E398-FBFD-0B062BFB38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0489" y="13753176"/>
            <a:ext cx="2413000" cy="1435100"/>
          </a:xfrm>
          <a:prstGeom prst="rect">
            <a:avLst/>
          </a:prstGeom>
        </p:spPr>
      </p:pic>
      <p:pic>
        <p:nvPicPr>
          <p:cNvPr id="62" name="Picture 27">
            <a:extLst>
              <a:ext uri="{FF2B5EF4-FFF2-40B4-BE49-F238E27FC236}">
                <a16:creationId xmlns:a16="http://schemas.microsoft.com/office/drawing/2014/main" id="{49ABF0B1-BA97-86E8-1C0F-336DF6509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899" y="14281685"/>
            <a:ext cx="558800" cy="279400"/>
          </a:xfrm>
          <a:prstGeom prst="rect">
            <a:avLst/>
          </a:prstGeom>
        </p:spPr>
      </p:pic>
      <p:sp>
        <p:nvSpPr>
          <p:cNvPr id="29" name="TextBox 41">
            <a:extLst>
              <a:ext uri="{FF2B5EF4-FFF2-40B4-BE49-F238E27FC236}">
                <a16:creationId xmlns:a16="http://schemas.microsoft.com/office/drawing/2014/main" id="{EC7EFBC6-FD65-BE9D-8C62-6B699704089D}"/>
              </a:ext>
            </a:extLst>
          </p:cNvPr>
          <p:cNvSpPr txBox="1"/>
          <p:nvPr/>
        </p:nvSpPr>
        <p:spPr>
          <a:xfrm>
            <a:off x="1460500" y="11836581"/>
            <a:ext cx="88138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8609"/>
              </a:lnSpc>
            </a:pP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증빙서류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(1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기초생활수급자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증명서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  (2</a:t>
            </a:r>
            <a:r>
              <a:rPr lang="ko-KR" alt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alt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부모급여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및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양육수당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수급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통장</a:t>
            </a:r>
            <a:r>
              <a:rPr lang="en-US" alt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ko-KR" altLang="en-US" sz="1700" u="sng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앞페이지</a:t>
            </a:r>
            <a:r>
              <a:rPr lang="en-US" altLang="ko-KR" sz="1700" u="sng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1700" u="sng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수급 내역</a:t>
            </a:r>
            <a:r>
              <a:rPr lang="en-US" altLang="ko-KR" sz="1700" u="sng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제출</a:t>
            </a:r>
          </a:p>
        </p:txBody>
      </p:sp>
      <p:sp>
        <p:nvSpPr>
          <p:cNvPr id="65" name="TextBox 41">
            <a:extLst>
              <a:ext uri="{FF2B5EF4-FFF2-40B4-BE49-F238E27FC236}">
                <a16:creationId xmlns:a16="http://schemas.microsoft.com/office/drawing/2014/main" id="{1252D078-60C0-B1C5-3661-2EC90D925A58}"/>
              </a:ext>
            </a:extLst>
          </p:cNvPr>
          <p:cNvSpPr txBox="1"/>
          <p:nvPr/>
        </p:nvSpPr>
        <p:spPr>
          <a:xfrm>
            <a:off x="1460500" y="12204667"/>
            <a:ext cx="88138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8609"/>
              </a:lnSpc>
            </a:pP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 1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 당 교구 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세트만 신청 가능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ko-KR" sz="1700" b="0" i="0" u="sng" strike="noStrike" spc="-150" dirty="0">
              <a:solidFill>
                <a:srgbClr val="00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66" name="TextBox 41">
            <a:extLst>
              <a:ext uri="{FF2B5EF4-FFF2-40B4-BE49-F238E27FC236}">
                <a16:creationId xmlns:a16="http://schemas.microsoft.com/office/drawing/2014/main" id="{2E0954EA-22DD-51AD-FAEE-FF1E16566E39}"/>
              </a:ext>
            </a:extLst>
          </p:cNvPr>
          <p:cNvSpPr txBox="1"/>
          <p:nvPr/>
        </p:nvSpPr>
        <p:spPr>
          <a:xfrm>
            <a:off x="1460500" y="12547287"/>
            <a:ext cx="88138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8609"/>
              </a:lnSpc>
            </a:pP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 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모집인원 초과시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1700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우선순위와 신청순서에 따라 의거하여 선정 </a:t>
            </a:r>
            <a:endParaRPr lang="ko-KR" sz="1700" b="0" i="0" u="sng" strike="noStrike" spc="-150" dirty="0">
              <a:solidFill>
                <a:srgbClr val="00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92646-9352-DD02-A465-E1805012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5EFE52-86BE-4125-65FC-6FCE6F65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373100"/>
            <a:ext cx="469900" cy="48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AA12313-90FD-A564-EB33-1302B266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3347700"/>
            <a:ext cx="406400" cy="3937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A1ECE37-869C-5E5C-2EA6-1529DE94E9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409"/>
          <a:stretch/>
        </p:blipFill>
        <p:spPr>
          <a:xfrm>
            <a:off x="0" y="13690600"/>
            <a:ext cx="10693064" cy="14224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1289B56-CF6B-CD80-E5C3-D963076B5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47700"/>
            <a:ext cx="558800" cy="381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FE8DA6-2313-E7A4-A1DB-8E3AA1B08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600" y="13258800"/>
            <a:ext cx="10922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9B0C338-B792-1F8D-67E4-5EB9EE3B5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3246100"/>
            <a:ext cx="533400" cy="457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1FD9BB4-F82B-87D5-E6B4-BC181995C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300" y="13373100"/>
            <a:ext cx="330200" cy="3302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73604BD-8C05-BE2A-5392-CCC0DD9D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3347700"/>
            <a:ext cx="406400" cy="3937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BA4BA0B-7589-BD80-219F-6DFC73DCA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3357860"/>
            <a:ext cx="558800" cy="381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6E6D85B-629C-EC78-53E7-312506A8B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3246100"/>
            <a:ext cx="533400" cy="4572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9FDBC36-BD4C-804B-B545-570CD5C32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0" y="13284200"/>
            <a:ext cx="469900" cy="4826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FFD5F5E-D7AC-85EA-2578-C2B8D4422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0" y="13385800"/>
            <a:ext cx="330200" cy="330200"/>
          </a:xfrm>
          <a:prstGeom prst="rect">
            <a:avLst/>
          </a:prstGeom>
        </p:spPr>
      </p:pic>
      <p:sp>
        <p:nvSpPr>
          <p:cNvPr id="28" name="TextBox 28">
            <a:extLst>
              <a:ext uri="{FF2B5EF4-FFF2-40B4-BE49-F238E27FC236}">
                <a16:creationId xmlns:a16="http://schemas.microsoft.com/office/drawing/2014/main" id="{CA912E1A-42F0-6FE2-C498-D0478C549208}"/>
              </a:ext>
            </a:extLst>
          </p:cNvPr>
          <p:cNvSpPr txBox="1"/>
          <p:nvPr/>
        </p:nvSpPr>
        <p:spPr>
          <a:xfrm>
            <a:off x="1028700" y="3721768"/>
            <a:ext cx="8445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교재교구</a:t>
            </a:r>
            <a:r>
              <a:rPr kumimoji="0" 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구성소개</a:t>
            </a:r>
            <a:r>
              <a:rPr kumimoji="0" 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6F17C1EF-694B-15DA-468E-F5A2701062E7}"/>
              </a:ext>
            </a:extLst>
          </p:cNvPr>
          <p:cNvSpPr txBox="1"/>
          <p:nvPr/>
        </p:nvSpPr>
        <p:spPr>
          <a:xfrm>
            <a:off x="1028700" y="8439670"/>
            <a:ext cx="9512300" cy="6234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350"/>
              </a:lnSpc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신청방법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: </a:t>
            </a:r>
            <a:r>
              <a:rPr lang="ko-KR" altLang="en-US" sz="18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구글 폼을 통한 온라인 신청 </a:t>
            </a:r>
            <a:endParaRPr lang="en-US" altLang="ko-KR" sz="1800" b="0" i="0" u="none" strike="noStrike" spc="-150" dirty="0">
              <a:solidFill>
                <a:srgbClr val="FC523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               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endParaRPr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9B4AB9C0-A70E-C908-FABC-A1A26F2B5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8507006"/>
            <a:ext cx="173182" cy="173182"/>
          </a:xfrm>
          <a:prstGeom prst="rect">
            <a:avLst/>
          </a:prstGeom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20329D33-B142-F7AC-99B2-45ACC2D2DA45}"/>
              </a:ext>
            </a:extLst>
          </p:cNvPr>
          <p:cNvSpPr txBox="1"/>
          <p:nvPr/>
        </p:nvSpPr>
        <p:spPr>
          <a:xfrm>
            <a:off x="1028700" y="8928100"/>
            <a:ext cx="9702800" cy="9582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증빙서류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제출방법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: 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구글폼을 통해 파일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(100MB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이하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첨부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(1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순위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기초생활 수급가정 신청대상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증빙서류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기초생활수급자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증명서</a:t>
            </a:r>
            <a:r>
              <a:rPr lang="en-US" altLang="ko-KR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endParaRPr lang="en-US" spc="-150" dirty="0">
              <a:solidFill>
                <a:prstClr val="black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(2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순위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기관 미 이용자 신청대상 증빙서류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부모급여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및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양육수당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수급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통장사본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srgbClr val="3A4CA8"/>
              </a:solidFill>
              <a:effectLst/>
              <a:uLnTx/>
              <a:uFillTx/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endParaRPr>
          </a:p>
        </p:txBody>
      </p:sp>
      <p:pic>
        <p:nvPicPr>
          <p:cNvPr id="33" name="Picture 33">
            <a:extLst>
              <a:ext uri="{FF2B5EF4-FFF2-40B4-BE49-F238E27FC236}">
                <a16:creationId xmlns:a16="http://schemas.microsoft.com/office/drawing/2014/main" id="{D48E70DB-C744-3182-D686-4788B6E02A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" y="8997300"/>
            <a:ext cx="173182" cy="173182"/>
          </a:xfrm>
          <a:prstGeom prst="rect">
            <a:avLst/>
          </a:prstGeom>
        </p:spPr>
      </p:pic>
      <p:sp>
        <p:nvSpPr>
          <p:cNvPr id="34" name="TextBox 34">
            <a:extLst>
              <a:ext uri="{FF2B5EF4-FFF2-40B4-BE49-F238E27FC236}">
                <a16:creationId xmlns:a16="http://schemas.microsoft.com/office/drawing/2014/main" id="{4AF29FB9-76F6-D7E7-AE3C-0B3CBEEB6CA2}"/>
              </a:ext>
            </a:extLst>
          </p:cNvPr>
          <p:cNvSpPr txBox="1"/>
          <p:nvPr/>
        </p:nvSpPr>
        <p:spPr>
          <a:xfrm>
            <a:off x="1061643" y="11810825"/>
            <a:ext cx="9512300" cy="61190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안내사항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-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교재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·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교구가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가정으로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배송되므로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홈페이지 가입시 작성하신 수령지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주소를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정확히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기재해주시기</a:t>
            </a:r>
            <a:r>
              <a:rPr lang="en-US" altLang="ko-KR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바랍니다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</a:t>
            </a:r>
            <a:r>
              <a:rPr lang="ko-KR" altLang="en-US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택배발송을 위하여 </a:t>
            </a:r>
            <a:r>
              <a:rPr kumimoji="0" lang="ko-KR" altLang="en-US" sz="1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경기도북부육아종합지원센터와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교재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·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교구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업체로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개인정보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이름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주소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연락처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자녀연령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    </a:t>
            </a:r>
          </a:p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가 전달됩니다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</a:t>
            </a:r>
          </a:p>
          <a:p>
            <a:pPr>
              <a:lnSpc>
                <a:spcPct val="128650"/>
              </a:lnSpc>
              <a:defRPr/>
            </a:pPr>
            <a:r>
              <a:rPr lang="en-US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- 0~23</a:t>
            </a:r>
            <a:r>
              <a:rPr lang="ko-KR" altLang="en-US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개월 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교재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교구는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12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진행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예정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입니다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kumimoji="0" lang="en-US" sz="18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</a:t>
            </a:r>
            <a:r>
              <a:rPr lang="ko-KR" altLang="en-US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기타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사항은 </a:t>
            </a:r>
            <a:r>
              <a:rPr kumimoji="0" lang="ko-KR" altLang="en-US" sz="1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경기북부육아종합지원센터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(070-8672-6781)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나 </a:t>
            </a:r>
            <a:r>
              <a:rPr kumimoji="0" lang="ko-KR" altLang="en-US" sz="1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광명시육아종합지원센터</a:t>
            </a:r>
            <a:r>
              <a:rPr kumimoji="0" lang="en-US" altLang="ko-KR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(02-6953-0196)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으로</a:t>
            </a:r>
            <a:r>
              <a:rPr lang="en-US" altLang="ko-KR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</a:t>
            </a:r>
            <a:r>
              <a:rPr lang="ko-KR" altLang="en-US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문의하시기 바랍니다</a:t>
            </a:r>
            <a:r>
              <a:rPr lang="en-US" altLang="ko-KR" spc="-1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endParaRPr kumimoji="0" lang="en-US" sz="18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endParaRPr>
          </a:p>
        </p:txBody>
      </p:sp>
      <p:pic>
        <p:nvPicPr>
          <p:cNvPr id="35" name="Picture 35">
            <a:extLst>
              <a:ext uri="{FF2B5EF4-FFF2-40B4-BE49-F238E27FC236}">
                <a16:creationId xmlns:a16="http://schemas.microsoft.com/office/drawing/2014/main" id="{C000A4D7-A25D-3A6B-DAEE-6F1D1E1EF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482" y="10997996"/>
            <a:ext cx="173182" cy="173182"/>
          </a:xfrm>
          <a:prstGeom prst="rect">
            <a:avLst/>
          </a:prstGeom>
        </p:spPr>
      </p:pic>
      <p:grpSp>
        <p:nvGrpSpPr>
          <p:cNvPr id="36" name="Group 36">
            <a:extLst>
              <a:ext uri="{FF2B5EF4-FFF2-40B4-BE49-F238E27FC236}">
                <a16:creationId xmlns:a16="http://schemas.microsoft.com/office/drawing/2014/main" id="{0BAD23C6-8E0A-7734-937E-BB8A81BF17B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>
            <a:extLst>
              <a:ext uri="{FF2B5EF4-FFF2-40B4-BE49-F238E27FC236}">
                <a16:creationId xmlns:a16="http://schemas.microsoft.com/office/drawing/2014/main" id="{87AF4182-B86C-0DDA-5112-9F3DDF460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0959"/>
          <a:stretch/>
        </p:blipFill>
        <p:spPr>
          <a:xfrm>
            <a:off x="0" y="0"/>
            <a:ext cx="10693064" cy="3251200"/>
          </a:xfrm>
          <a:prstGeom prst="rect">
            <a:avLst/>
          </a:prstGeom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08B7EFB4-1439-78DF-4878-A0D7EA27D8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700" y="13295923"/>
            <a:ext cx="1079500" cy="444500"/>
          </a:xfrm>
          <a:prstGeom prst="rect">
            <a:avLst/>
          </a:prstGeom>
        </p:spPr>
      </p:pic>
      <p:pic>
        <p:nvPicPr>
          <p:cNvPr id="51" name="Picture 20">
            <a:extLst>
              <a:ext uri="{FF2B5EF4-FFF2-40B4-BE49-F238E27FC236}">
                <a16:creationId xmlns:a16="http://schemas.microsoft.com/office/drawing/2014/main" id="{1801C38F-1314-2AE8-3415-E94F910F07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800" y="13295923"/>
            <a:ext cx="1079500" cy="444500"/>
          </a:xfrm>
          <a:prstGeom prst="rect">
            <a:avLst/>
          </a:prstGeom>
        </p:spPr>
      </p:pic>
      <p:sp>
        <p:nvSpPr>
          <p:cNvPr id="52" name="TextBox 42">
            <a:extLst>
              <a:ext uri="{FF2B5EF4-FFF2-40B4-BE49-F238E27FC236}">
                <a16:creationId xmlns:a16="http://schemas.microsoft.com/office/drawing/2014/main" id="{256AC96A-3B34-B94E-6081-BF96D0E3335C}"/>
              </a:ext>
            </a:extLst>
          </p:cNvPr>
          <p:cNvSpPr txBox="1"/>
          <p:nvPr/>
        </p:nvSpPr>
        <p:spPr>
          <a:xfrm>
            <a:off x="10857829" y="14027150"/>
            <a:ext cx="4521200" cy="527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20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시군센터</a:t>
            </a:r>
            <a:r>
              <a:rPr kumimoji="0" lang="ko-KR" alt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 로고는</a:t>
            </a:r>
            <a:endParaRPr kumimoji="0" lang="en-US" altLang="ko-KR" sz="2800" b="0" i="0" u="none" strike="noStrike" kern="1200" cap="none" spc="-2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경기천년제목 Bold" panose="02020803020101020101" pitchFamily="18" charset="-127"/>
              <a:ea typeface="경기천년제목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자체 센터로고로 변경 가능합니다</a:t>
            </a:r>
            <a:r>
              <a:rPr kumimoji="0" lang="en-US" altLang="ko-KR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.</a:t>
            </a:r>
            <a:r>
              <a:rPr kumimoji="0" 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 </a:t>
            </a: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91161271-86E2-414F-BA86-8CCA635EB9EE}"/>
              </a:ext>
            </a:extLst>
          </p:cNvPr>
          <p:cNvSpPr txBox="1"/>
          <p:nvPr/>
        </p:nvSpPr>
        <p:spPr>
          <a:xfrm>
            <a:off x="10922000" y="8747125"/>
            <a:ext cx="4521200" cy="527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파란색 글자 </a:t>
            </a:r>
            <a:r>
              <a:rPr kumimoji="0" lang="ko-KR" altLang="en-US" sz="2800" b="0" i="0" u="none" strike="noStrike" kern="1200" cap="none" spc="-20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수정가능합니다</a:t>
            </a:r>
            <a:r>
              <a:rPr kumimoji="0" lang="en-US" altLang="ko-KR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.</a:t>
            </a:r>
            <a:endParaRPr kumimoji="0" lang="en-US" sz="2800" b="0" i="0" u="none" strike="noStrike" kern="1200" cap="none" spc="-2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경기천년제목 Bold" panose="02020803020101020101" pitchFamily="18" charset="-127"/>
              <a:ea typeface="경기천년제목 Bold" panose="02020803020101020101" pitchFamily="18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A56FAB8-5E7E-3B78-6EEA-BC8BCF976C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6"/>
          <a:stretch/>
        </p:blipFill>
        <p:spPr>
          <a:xfrm>
            <a:off x="335" y="0"/>
            <a:ext cx="10692729" cy="2908300"/>
          </a:xfrm>
          <a:prstGeom prst="rect">
            <a:avLst/>
          </a:prstGeom>
        </p:spPr>
      </p:pic>
      <p:sp>
        <p:nvSpPr>
          <p:cNvPr id="45" name="TextBox 30">
            <a:extLst>
              <a:ext uri="{FF2B5EF4-FFF2-40B4-BE49-F238E27FC236}">
                <a16:creationId xmlns:a16="http://schemas.microsoft.com/office/drawing/2014/main" id="{64FB48E9-641E-CE73-A6B7-EC1278ADC7C8}"/>
              </a:ext>
            </a:extLst>
          </p:cNvPr>
          <p:cNvSpPr txBox="1"/>
          <p:nvPr/>
        </p:nvSpPr>
        <p:spPr>
          <a:xfrm>
            <a:off x="1028700" y="4127499"/>
            <a:ext cx="9029700" cy="68580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A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세트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: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① </a:t>
            </a:r>
            <a:r>
              <a:rPr lang="ko-KR" altLang="en-US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모양자석으로 다양하게 표현해요 </a:t>
            </a:r>
            <a:r>
              <a:rPr lang="en-US" altLang="ko-KR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+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③ 황제펭귄을 지켜주세요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환경젠가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  <a:p>
            <a:pPr>
              <a:lnSpc>
                <a:spcPct val="133630"/>
              </a:lnSpc>
            </a:pP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-B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세트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: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② 표정자석으로 마음과 감정을 표현해요</a:t>
            </a:r>
            <a:r>
              <a:rPr lang="en-US" altLang="ko-KR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+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③ 황제펭귄을 지켜주세요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환경젠가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18C0352D-7340-3466-B774-435355A740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4965700"/>
            <a:ext cx="2768600" cy="3163636"/>
          </a:xfrm>
          <a:prstGeom prst="rect">
            <a:avLst/>
          </a:prstGeom>
          <a:effectLst>
            <a:outerShdw dist="106607" dir="2700000">
              <a:srgbClr val="EABAA9">
                <a:alpha val="58000"/>
              </a:srgbClr>
            </a:outerShdw>
          </a:effec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9A039254-1102-52A8-BBF0-398492FE93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" y="6552160"/>
            <a:ext cx="2705100" cy="16002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E532B5BF-29BC-57CE-077F-BE7E2CEE82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0000">
            <a:off x="850900" y="4991551"/>
            <a:ext cx="2641600" cy="2298700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6AD4C6AB-94A2-E87E-AA85-07C051AAB497}"/>
              </a:ext>
            </a:extLst>
          </p:cNvPr>
          <p:cNvSpPr txBox="1"/>
          <p:nvPr/>
        </p:nvSpPr>
        <p:spPr>
          <a:xfrm>
            <a:off x="774700" y="7453860"/>
            <a:ext cx="27559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①모양자석으로</a:t>
            </a:r>
          </a:p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다양하게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표현해요</a:t>
            </a: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7335B613-0CFA-8095-8376-5720CAAA5D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9700" y="4965700"/>
            <a:ext cx="2768600" cy="3163636"/>
          </a:xfrm>
          <a:prstGeom prst="rect">
            <a:avLst/>
          </a:prstGeom>
          <a:effectLst>
            <a:outerShdw dist="106607" dir="2700000">
              <a:srgbClr val="EABAA9">
                <a:alpha val="58000"/>
              </a:srgbClr>
            </a:outerShdw>
          </a:effec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F1FEE36-1036-646B-4A16-7D21F57CC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500" y="6552160"/>
            <a:ext cx="2705100" cy="16002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C3D370B9-A9E8-33CD-8B12-F7D678D33E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7400" y="4965700"/>
            <a:ext cx="2768600" cy="3163636"/>
          </a:xfrm>
          <a:prstGeom prst="rect">
            <a:avLst/>
          </a:prstGeom>
          <a:effectLst>
            <a:outerShdw dist="106607" dir="2700000">
              <a:srgbClr val="EABAA9">
                <a:alpha val="58000"/>
              </a:srgbClr>
            </a:outerShdw>
          </a:effectLst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3A38386E-9224-F2A2-4FFC-BEB0579323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8200" y="6552160"/>
            <a:ext cx="2705100" cy="1600200"/>
          </a:xfrm>
          <a:prstGeom prst="rect">
            <a:avLst/>
          </a:prstGeom>
        </p:spPr>
      </p:pic>
      <p:sp>
        <p:nvSpPr>
          <p:cNvPr id="47" name="TextBox 22">
            <a:extLst>
              <a:ext uri="{FF2B5EF4-FFF2-40B4-BE49-F238E27FC236}">
                <a16:creationId xmlns:a16="http://schemas.microsoft.com/office/drawing/2014/main" id="{F858EF74-DC6C-EB61-2249-2ADD082FD014}"/>
              </a:ext>
            </a:extLst>
          </p:cNvPr>
          <p:cNvSpPr txBox="1"/>
          <p:nvPr/>
        </p:nvSpPr>
        <p:spPr>
          <a:xfrm>
            <a:off x="7160510" y="7453860"/>
            <a:ext cx="27686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③황제펭귄을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지켜주세요</a:t>
            </a:r>
          </a:p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환경젠가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</p:txBody>
      </p:sp>
      <p:pic>
        <p:nvPicPr>
          <p:cNvPr id="48" name="Picture 23">
            <a:extLst>
              <a:ext uri="{FF2B5EF4-FFF2-40B4-BE49-F238E27FC236}">
                <a16:creationId xmlns:a16="http://schemas.microsoft.com/office/drawing/2014/main" id="{DDAC073A-D673-F6E7-5880-EF90413894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44710" y="5073111"/>
            <a:ext cx="1765300" cy="2224809"/>
          </a:xfrm>
          <a:prstGeom prst="rect">
            <a:avLst/>
          </a:prstGeom>
        </p:spPr>
      </p:pic>
      <p:pic>
        <p:nvPicPr>
          <p:cNvPr id="54" name="Picture 26">
            <a:extLst>
              <a:ext uri="{FF2B5EF4-FFF2-40B4-BE49-F238E27FC236}">
                <a16:creationId xmlns:a16="http://schemas.microsoft.com/office/drawing/2014/main" id="{2B0CFD9B-D2CC-10AC-CC21-049A4D1901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40000">
            <a:off x="4102100" y="5016951"/>
            <a:ext cx="2616200" cy="2298700"/>
          </a:xfrm>
          <a:prstGeom prst="rect">
            <a:avLst/>
          </a:prstGeom>
        </p:spPr>
      </p:pic>
      <p:sp>
        <p:nvSpPr>
          <p:cNvPr id="55" name="TextBox 27">
            <a:extLst>
              <a:ext uri="{FF2B5EF4-FFF2-40B4-BE49-F238E27FC236}">
                <a16:creationId xmlns:a16="http://schemas.microsoft.com/office/drawing/2014/main" id="{349D1A04-AC16-8597-8F27-33B2A1F3FC3F}"/>
              </a:ext>
            </a:extLst>
          </p:cNvPr>
          <p:cNvSpPr txBox="1"/>
          <p:nvPr/>
        </p:nvSpPr>
        <p:spPr>
          <a:xfrm>
            <a:off x="3928880" y="7453860"/>
            <a:ext cx="28321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3749"/>
              </a:lnSpc>
            </a:pPr>
            <a:r>
              <a:rPr lang="ko-KR" altLang="en-US" sz="1600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②</a:t>
            </a: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표정자석으로</a:t>
            </a:r>
          </a:p>
          <a:p>
            <a:pPr lvl="0" algn="ctr">
              <a:lnSpc>
                <a:spcPct val="103749"/>
              </a:lnSpc>
            </a:pP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마음과</a:t>
            </a:r>
            <a:r>
              <a:rPr lang="en-US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감정을</a:t>
            </a:r>
            <a:r>
              <a:rPr lang="en-US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표현해요</a:t>
            </a:r>
          </a:p>
        </p:txBody>
      </p:sp>
      <p:pic>
        <p:nvPicPr>
          <p:cNvPr id="57" name="Picture 31">
            <a:extLst>
              <a:ext uri="{FF2B5EF4-FFF2-40B4-BE49-F238E27FC236}">
                <a16:creationId xmlns:a16="http://schemas.microsoft.com/office/drawing/2014/main" id="{C3CBE251-5A59-B6C4-4143-7F2985DE8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59" y="3816908"/>
            <a:ext cx="173182" cy="1731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7261AF-6A56-100E-5609-8D9F97798E39}"/>
              </a:ext>
            </a:extLst>
          </p:cNvPr>
          <p:cNvSpPr txBox="1"/>
          <p:nvPr/>
        </p:nvSpPr>
        <p:spPr>
          <a:xfrm>
            <a:off x="1079500" y="833973"/>
            <a:ext cx="9251950" cy="830997"/>
          </a:xfrm>
          <a:prstGeom prst="rect">
            <a:avLst/>
          </a:prstGeom>
          <a:solidFill>
            <a:srgbClr val="6C88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[24~47</a:t>
            </a:r>
            <a:r>
              <a:rPr lang="ko-KR" altLang="en-US" sz="4800" dirty="0">
                <a:solidFill>
                  <a:schemeClr val="bg1"/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개월 교재교구 배달 신청</a:t>
            </a:r>
            <a:r>
              <a:rPr lang="en-US" altLang="ko-KR" sz="4800" dirty="0">
                <a:solidFill>
                  <a:schemeClr val="bg1"/>
                </a:solidFill>
                <a:latin typeface="SJ세종고딕B" panose="02020803020101020101" pitchFamily="18" charset="-127"/>
                <a:ea typeface="SJ세종고딕B" panose="02020803020101020101" pitchFamily="18" charset="-127"/>
              </a:rPr>
              <a:t>]</a:t>
            </a:r>
            <a:endParaRPr lang="ko-KR" altLang="en-US" sz="4800" dirty="0">
              <a:solidFill>
                <a:schemeClr val="bg1"/>
              </a:solidFill>
              <a:latin typeface="SJ세종고딕B" panose="02020803020101020101" pitchFamily="18" charset="-127"/>
              <a:ea typeface="SJ세종고딕B" panose="02020803020101020101" pitchFamily="18" charset="-127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AB053DAA-DB56-9A59-3F3A-B2519387C785}"/>
              </a:ext>
            </a:extLst>
          </p:cNvPr>
          <p:cNvSpPr txBox="1"/>
          <p:nvPr/>
        </p:nvSpPr>
        <p:spPr>
          <a:xfrm>
            <a:off x="1061643" y="9994900"/>
            <a:ext cx="9512300" cy="6234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20350"/>
              </a:lnSpc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결과발표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: 2024. 11. 22.(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금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 17:00 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예정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               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endParaRPr>
          </a:p>
        </p:txBody>
      </p:sp>
      <p:pic>
        <p:nvPicPr>
          <p:cNvPr id="49" name="Picture 31">
            <a:extLst>
              <a:ext uri="{FF2B5EF4-FFF2-40B4-BE49-F238E27FC236}">
                <a16:creationId xmlns:a16="http://schemas.microsoft.com/office/drawing/2014/main" id="{FFAC9B1A-B4DC-2724-31EA-0CE55F5C82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00" y="10223500"/>
            <a:ext cx="173182" cy="173182"/>
          </a:xfrm>
          <a:prstGeom prst="rect">
            <a:avLst/>
          </a:prstGeom>
        </p:spPr>
      </p:pic>
      <p:sp>
        <p:nvSpPr>
          <p:cNvPr id="53" name="TextBox 41">
            <a:extLst>
              <a:ext uri="{FF2B5EF4-FFF2-40B4-BE49-F238E27FC236}">
                <a16:creationId xmlns:a16="http://schemas.microsoft.com/office/drawing/2014/main" id="{31693F36-8C8E-8321-1C45-F2D74018FFF0}"/>
              </a:ext>
            </a:extLst>
          </p:cNvPr>
          <p:cNvSpPr txBox="1"/>
          <p:nvPr/>
        </p:nvSpPr>
        <p:spPr>
          <a:xfrm>
            <a:off x="1917700" y="10427855"/>
            <a:ext cx="88138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8609"/>
              </a:lnSpc>
            </a:pP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 </a:t>
            </a:r>
            <a:r>
              <a:rPr lang="ko-KR" alt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선정자에게 개별 문자 연락 예정</a:t>
            </a:r>
            <a:endParaRPr lang="ko-KR" sz="1700" b="0" i="0" u="sng" strike="noStrike" spc="-150" dirty="0">
              <a:solidFill>
                <a:srgbClr val="00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59" name="Picture 27">
            <a:extLst>
              <a:ext uri="{FF2B5EF4-FFF2-40B4-BE49-F238E27FC236}">
                <a16:creationId xmlns:a16="http://schemas.microsoft.com/office/drawing/2014/main" id="{F0EAC64E-33C3-DA5E-1F5F-273878E8A3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8155" y="14324025"/>
            <a:ext cx="558800" cy="279400"/>
          </a:xfrm>
          <a:prstGeom prst="rect">
            <a:avLst/>
          </a:prstGeom>
        </p:spPr>
      </p:pic>
      <p:pic>
        <p:nvPicPr>
          <p:cNvPr id="60" name="Picture 28">
            <a:extLst>
              <a:ext uri="{FF2B5EF4-FFF2-40B4-BE49-F238E27FC236}">
                <a16:creationId xmlns:a16="http://schemas.microsoft.com/office/drawing/2014/main" id="{5B3DDFB8-F2AD-1A6E-A314-5716FA5CD2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0850" y="14338020"/>
            <a:ext cx="2755900" cy="304800"/>
          </a:xfrm>
          <a:prstGeom prst="rect">
            <a:avLst/>
          </a:prstGeom>
        </p:spPr>
      </p:pic>
      <p:pic>
        <p:nvPicPr>
          <p:cNvPr id="61" name="Picture 40">
            <a:extLst>
              <a:ext uri="{FF2B5EF4-FFF2-40B4-BE49-F238E27FC236}">
                <a16:creationId xmlns:a16="http://schemas.microsoft.com/office/drawing/2014/main" id="{81490EB7-BCE7-4361-8897-E01D7BA0CF9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30489" y="13753176"/>
            <a:ext cx="2413000" cy="1435100"/>
          </a:xfrm>
          <a:prstGeom prst="rect">
            <a:avLst/>
          </a:prstGeom>
        </p:spPr>
      </p:pic>
      <p:pic>
        <p:nvPicPr>
          <p:cNvPr id="62" name="Picture 27">
            <a:extLst>
              <a:ext uri="{FF2B5EF4-FFF2-40B4-BE49-F238E27FC236}">
                <a16:creationId xmlns:a16="http://schemas.microsoft.com/office/drawing/2014/main" id="{5AE099E4-11C4-FBE7-64D0-C7599672C0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23899" y="14281685"/>
            <a:ext cx="558800" cy="279400"/>
          </a:xfrm>
          <a:prstGeom prst="rect">
            <a:avLst/>
          </a:prstGeom>
        </p:spPr>
      </p:pic>
      <p:pic>
        <p:nvPicPr>
          <p:cNvPr id="1027" name="그림 1026">
            <a:extLst>
              <a:ext uri="{FF2B5EF4-FFF2-40B4-BE49-F238E27FC236}">
                <a16:creationId xmlns:a16="http://schemas.microsoft.com/office/drawing/2014/main" id="{B564B2B0-4078-2565-0480-1E6DA176B7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11622" r="11159" b="1387"/>
          <a:stretch/>
        </p:blipFill>
        <p:spPr>
          <a:xfrm>
            <a:off x="8166100" y="8624948"/>
            <a:ext cx="1766945" cy="20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431</Words>
  <Application>Microsoft Office PowerPoint</Application>
  <PresentationFormat>사용자 지정</PresentationFormat>
  <Paragraphs>47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경기천년제목 Medium</vt:lpstr>
      <vt:lpstr>Calibri</vt:lpstr>
      <vt:lpstr>Arial</vt:lpstr>
      <vt:lpstr>GyeonggiTitle Light</vt:lpstr>
      <vt:lpstr>SJ세종고딕B</vt:lpstr>
      <vt:lpstr>경기천년제목 Bold</vt:lpstr>
      <vt:lpstr>Office Theme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명시 광</cp:lastModifiedBy>
  <cp:revision>21</cp:revision>
  <cp:lastPrinted>2024-11-15T03:01:58Z</cp:lastPrinted>
  <dcterms:created xsi:type="dcterms:W3CDTF">2006-08-16T00:00:00Z</dcterms:created>
  <dcterms:modified xsi:type="dcterms:W3CDTF">2024-11-15T03:58:45Z</dcterms:modified>
</cp:coreProperties>
</file>